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490" r:id="rId2"/>
    <p:sldId id="311" r:id="rId3"/>
    <p:sldId id="315" r:id="rId4"/>
    <p:sldId id="350" r:id="rId5"/>
    <p:sldId id="491" r:id="rId6"/>
    <p:sldId id="522" r:id="rId7"/>
    <p:sldId id="527" r:id="rId8"/>
    <p:sldId id="290" r:id="rId9"/>
    <p:sldId id="330" r:id="rId10"/>
    <p:sldId id="325" r:id="rId11"/>
    <p:sldId id="335" r:id="rId12"/>
    <p:sldId id="326" r:id="rId13"/>
    <p:sldId id="414" r:id="rId14"/>
    <p:sldId id="394" r:id="rId15"/>
    <p:sldId id="322" r:id="rId16"/>
    <p:sldId id="283" r:id="rId17"/>
    <p:sldId id="382" r:id="rId18"/>
    <p:sldId id="532" r:id="rId19"/>
    <p:sldId id="528" r:id="rId20"/>
    <p:sldId id="530" r:id="rId21"/>
    <p:sldId id="53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639"/>
    <p:restoredTop sz="92932"/>
  </p:normalViewPr>
  <p:slideViewPr>
    <p:cSldViewPr snapToGrid="0" snapToObjects="1">
      <p:cViewPr varScale="1">
        <p:scale>
          <a:sx n="105" d="100"/>
          <a:sy n="105" d="100"/>
        </p:scale>
        <p:origin x="192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4.jpg>
</file>

<file path=ppt/media/image44.tif>
</file>

<file path=ppt/media/image45.tiff>
</file>

<file path=ppt/media/image5.tiff>
</file>

<file path=ppt/media/image6.png>
</file>

<file path=ppt/media/image7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55F8BD-DEE4-F241-A603-4B105F8B2A2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B53E5-64FB-5A4E-BD78-8E4AA19AB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236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E0C6AE-A4F7-8340-8046-4514AF2A3F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070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r>
              <a:rPr lang="en-US" sz="1600" dirty="0"/>
              <a:t>We</a:t>
            </a:r>
            <a:r>
              <a:rPr lang="en-US" sz="1600" baseline="0" dirty="0"/>
              <a:t> have 2</a:t>
            </a:r>
            <a:r>
              <a:rPr lang="en-US" sz="1600" dirty="0"/>
              <a:t> primary sets of tools</a:t>
            </a:r>
            <a:r>
              <a:rPr lang="en-US" sz="1600" baseline="0" dirty="0"/>
              <a:t>, and a third almost ready for publication– </a:t>
            </a:r>
          </a:p>
          <a:p>
            <a:pPr marL="171450" lvl="0" indent="-171450">
              <a:buFont typeface="Arial"/>
              <a:buChar char="•"/>
            </a:pPr>
            <a:r>
              <a:rPr lang="en-US" sz="1600" baseline="0" dirty="0"/>
              <a:t>the first is </a:t>
            </a:r>
            <a:r>
              <a:rPr lang="en-US" sz="16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Species Distribution Modeling </a:t>
            </a:r>
            <a:endParaRPr lang="en-US" sz="16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Lifemapper calculates predicted </a:t>
            </a:r>
            <a:r>
              <a:rPr lang="en-US" sz="1600" dirty="0"/>
              <a:t>habitat </a:t>
            </a:r>
            <a:r>
              <a:rPr lang="en-US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 using occurrence and environmental data and an </a:t>
            </a:r>
            <a:r>
              <a:rPr lang="en-US" sz="16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</a:t>
            </a:r>
            <a:r>
              <a:rPr lang="en-US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software framework called </a:t>
            </a:r>
            <a:r>
              <a:rPr lang="en-US" sz="16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openModeller</a:t>
            </a:r>
            <a:r>
              <a:rPr lang="en-US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created by CRIA (Reference Center on Environmental Information) in Brazil </a:t>
            </a:r>
          </a:p>
          <a:p>
            <a:pPr marL="1085850" lvl="2" indent="-171450">
              <a:buFont typeface="Arial"/>
              <a:buChar char="•"/>
            </a:pPr>
            <a:r>
              <a:rPr lang="en-US" sz="1600" dirty="0"/>
              <a:t>openModeller currently implements </a:t>
            </a:r>
            <a:r>
              <a:rPr lang="en-US" sz="1600" b="1" dirty="0"/>
              <a:t>11 algorithms </a:t>
            </a:r>
            <a:r>
              <a:rPr lang="en-US" sz="1600" dirty="0"/>
              <a:t>for calculating SDM, </a:t>
            </a:r>
            <a:r>
              <a:rPr lang="en-US" sz="1600" b="1" dirty="0"/>
              <a:t>each</a:t>
            </a:r>
            <a:r>
              <a:rPr lang="en-US" sz="1600" dirty="0"/>
              <a:t> with multiple parameters to </a:t>
            </a:r>
            <a:r>
              <a:rPr lang="en-US" sz="1600" b="1" dirty="0"/>
              <a:t>tune</a:t>
            </a:r>
            <a:r>
              <a:rPr lang="en-US" sz="1600" b="1" baseline="0" dirty="0"/>
              <a:t> the calculations </a:t>
            </a:r>
            <a:r>
              <a:rPr lang="en-US" sz="1600" b="0" baseline="0" dirty="0"/>
              <a:t>and</a:t>
            </a:r>
            <a:r>
              <a:rPr lang="en-US" sz="1600" b="1" baseline="0" dirty="0"/>
              <a:t> can be extended </a:t>
            </a:r>
            <a:r>
              <a:rPr lang="en-US" sz="1600" dirty="0"/>
              <a:t>to include new algorithms</a:t>
            </a:r>
          </a:p>
          <a:p>
            <a:pPr marL="628650" lvl="1" indent="-171450">
              <a:buFont typeface="Arial"/>
              <a:buChar char="•"/>
            </a:pPr>
            <a:r>
              <a:rPr lang="en-US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</a:t>
            </a:r>
            <a:r>
              <a:rPr lang="en-US" sz="16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primary data source </a:t>
            </a:r>
            <a:r>
              <a:rPr lang="en-US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specimen occurrence data is </a:t>
            </a:r>
            <a:r>
              <a:rPr lang="en-US" sz="16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GBIF</a:t>
            </a:r>
            <a:r>
              <a:rPr lang="en-US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GBIF give</a:t>
            </a:r>
            <a:r>
              <a:rPr lang="en-US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us a </a:t>
            </a:r>
            <a:r>
              <a:rPr lang="en-US" sz="16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 of their cache </a:t>
            </a:r>
            <a:r>
              <a:rPr lang="en-US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approximately once a month.  These data are </a:t>
            </a:r>
            <a:r>
              <a:rPr lang="en-US" sz="16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organized by scientific name </a:t>
            </a:r>
            <a:r>
              <a:rPr lang="en-US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available through LM services for </a:t>
            </a:r>
            <a:r>
              <a:rPr lang="en-US" sz="16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download and modeling</a:t>
            </a:r>
            <a:r>
              <a:rPr lang="en-US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Alternatively researchers can upload their </a:t>
            </a:r>
            <a:r>
              <a:rPr lang="en-US" sz="16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 </a:t>
            </a:r>
            <a:r>
              <a:rPr lang="en-US" sz="1600" b="1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datasets </a:t>
            </a:r>
            <a:r>
              <a:rPr lang="en-US"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 SDM </a:t>
            </a:r>
            <a:r>
              <a:rPr lang="en-US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computation </a:t>
            </a:r>
          </a:p>
          <a:p>
            <a:pPr marL="628650" lvl="1" indent="-171450">
              <a:buFont typeface="Arial"/>
              <a:buChar char="•"/>
            </a:pPr>
            <a:r>
              <a:rPr lang="en-US" sz="16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Environmental layers </a:t>
            </a:r>
            <a:r>
              <a:rPr lang="en-US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also served through LM services, including </a:t>
            </a:r>
            <a:r>
              <a:rPr lang="en-US" sz="16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WorldClim elevation </a:t>
            </a:r>
            <a:r>
              <a:rPr lang="en-US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6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bioclimatic variables </a:t>
            </a:r>
            <a:r>
              <a:rPr lang="en-US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 same bioclimatic variables calculated from </a:t>
            </a:r>
            <a:r>
              <a:rPr lang="en-US" sz="16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predicted future </a:t>
            </a:r>
            <a:r>
              <a:rPr lang="en-US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climate values from </a:t>
            </a:r>
            <a:r>
              <a:rPr lang="en-US" sz="16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global climate models</a:t>
            </a:r>
            <a:endParaRPr lang="en-US" sz="16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CF649-5B55-544D-AA2E-68C53F24AC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455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E0C6AE-A4F7-8340-8046-4514AF2A3F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07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8166B-525F-F84C-BD3C-4FD7009CD9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030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Reconstructed the ancestral niche for the clades</a:t>
            </a:r>
            <a:r>
              <a:rPr lang="en-US" baseline="0" dirty="0"/>
              <a:t> of </a:t>
            </a:r>
            <a:r>
              <a:rPr lang="en-US" dirty="0" err="1"/>
              <a:t>heuchera</a:t>
            </a:r>
            <a:r>
              <a:rPr lang="en-US" dirty="0"/>
              <a:t> and </a:t>
            </a:r>
            <a:r>
              <a:rPr lang="en-US" dirty="0" err="1"/>
              <a:t>Mitella</a:t>
            </a:r>
            <a:r>
              <a:rPr lang="en-US" dirty="0"/>
              <a:t>—35 layers-custom</a:t>
            </a:r>
            <a:r>
              <a:rPr lang="en-US" baseline="0" dirty="0"/>
              <a:t> scripts, </a:t>
            </a:r>
            <a:r>
              <a:rPr lang="en-US" baseline="0" dirty="0" err="1"/>
              <a:t>Bayestraits</a:t>
            </a:r>
            <a:r>
              <a:rPr lang="en-US" baseline="0" dirty="0"/>
              <a:t>….</a:t>
            </a:r>
            <a:r>
              <a:rPr lang="en-US" dirty="0" err="1"/>
              <a:t>ryan</a:t>
            </a:r>
            <a:r>
              <a:rPr lang="en-US" dirty="0"/>
              <a:t> can</a:t>
            </a:r>
            <a:r>
              <a:rPr lang="en-US" baseline="0" dirty="0"/>
              <a:t> provide details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C1CD4-F10C-E448-89D5-3B685B553CC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830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used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paleoclimatic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projections –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worldclim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—to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assess possible niche overlap through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C1CD4-F10C-E448-89D5-3B685B553CC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886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Both are highly correlated with each other, and</a:t>
            </a:r>
            <a:r>
              <a:rPr lang="en-US" baseline="0" dirty="0"/>
              <a:t> with the alpha diversity map too. </a:t>
            </a:r>
            <a:r>
              <a:rPr lang="en-US" baseline="0" dirty="0" err="1"/>
              <a:t>Ultramatric</a:t>
            </a:r>
            <a:r>
              <a:rPr lang="en-US" baseline="0" dirty="0"/>
              <a:t> is generally lower over the landscape. </a:t>
            </a:r>
          </a:p>
          <a:p>
            <a:r>
              <a:rPr lang="en-US" baseline="0" dirty="0"/>
              <a:t>This might be due to a low proportion of short deep branches in the tree. These lengthen the overall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91C24-B13E-514B-B656-BF66E5910A8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687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3C60A-2690-4C4C-AC49-AA09E06FB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DE3704-ED31-E045-A715-74B78FF88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E431D-3E6C-5846-924C-402F51C3E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F41D8-8DB9-A246-B880-9023582BD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66088-735C-1048-B459-0C9A0E4AB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525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ABA9A-3858-7242-BDF4-9FA44E60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13EE2-6D29-2749-8D09-539824A3F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40AFB6-5B87-D147-AE67-2EF459510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3B8D8-8E24-3A40-A966-B2D93F804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8CA40-3190-E647-95C2-464F57260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94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76A4B3-86AA-1046-9107-CBD6C4B326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B073FA-BC48-2E49-B64D-38BD286E47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129E1-0159-0546-81E5-D4633590F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429444-FBFA-B449-9D08-904F4B643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92F77-4FD0-9A42-8CAC-49FB3EB48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94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58C0D-585F-884A-BD6E-437D9EE34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F9461-8DBC-AE4E-B35C-DAEF48A00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BF144-09B9-3640-B013-4AF37D25F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21C4D-3B9E-5D45-ACD1-0499FA152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4A9AF-4BE9-CB45-B99E-6FD357ED4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71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73045-B99A-354E-B228-8C3AF180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D628C-2436-9D4A-B44A-3D739A628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ACA73-E109-0742-8727-2DAB6C430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5E6A8-2FA0-EE48-8A31-CDCE072A6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F6EA3-77E7-464E-ACC1-CE393B0FA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56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95DE8-E89B-B74E-B4DA-664307272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2B351-1028-5B4C-ADF5-21B61A9913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8AA0C-32E5-1C4A-B2E6-BD05EBF83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FEB05-04CA-5F4E-8FAA-69B55420C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19BA1E-55AE-C347-B7BF-B08451376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547BD5-D6E2-E745-B3A2-34C252C0D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723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01B25-8A6B-6B40-A770-DC70D8E9F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C896F7-C988-1A47-A673-8CE81F823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BFB504-6602-D14E-AAED-EB36BBE253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7E2812-A426-474B-9A36-253C14D31A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0387BE-FDAC-4F47-8793-09A0499E12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B54866-84AF-194D-9CF7-2B4731FDF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272257-5DB9-8145-BD4A-8963D1186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9FEAFF-0D02-784A-A187-BB4618208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D344A-5534-6649-BDCC-B664ED346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B0CA35-9A98-6A47-8C2B-B9AE3C2B1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A540AC-A7D7-1842-8AD0-606E1B05B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A9C7B-DB55-D342-86C1-C53E6841F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771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204A7-2290-764F-AD46-20744B253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97606A-409E-7344-A008-2B8C7AC2C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50C0A-AC5E-C746-9A96-EEF056AA4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567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5EB6-611C-6E44-BDDE-0E575EB7B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B9FD9-CA81-EF42-B661-58DCED797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11BC71-9A87-F44D-B035-A9CC932E9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7F438-8C1D-384B-A46C-6AD6C8BBA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8DFBC9-56DB-8446-8651-5860FFBAD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9A994A-89CE-BF44-8B4B-BC8DB957F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486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779A8-A682-974C-B10F-D5A12BC34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65C3B1-37A5-FA4C-AA10-B254BDA2E9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FFE5E3-DB64-E941-A245-E95B211B03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FA005-4829-5F4C-B5C6-CE1C07C12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F33F3-A0D2-6848-ACDF-AF0896933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F2290-A001-9745-B5E3-2F5B2F76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346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534C7B-D07B-4946-A163-4B99B5A6A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3C547-FAF6-E542-BFC1-65E082A64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AE19BF-5627-6F42-8E61-BE3BFA624C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370E4-BF31-F64D-8B95-B3FC95E8814C}" type="datetimeFigureOut">
              <a:rPr lang="en-US" smtClean="0"/>
              <a:t>7/31/20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DDF94-0BBE-884D-89B0-3C92764580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6332D-C8C7-6949-8AE2-3FC67E6940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D4460-8025-A04E-A984-964FD7257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471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3" Type="http://schemas.openxmlformats.org/officeDocument/2006/relationships/image" Target="../media/image31.emf"/><Relationship Id="rId7" Type="http://schemas.openxmlformats.org/officeDocument/2006/relationships/image" Target="../media/image35.emf"/><Relationship Id="rId12" Type="http://schemas.openxmlformats.org/officeDocument/2006/relationships/image" Target="../media/image40.emf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emf"/><Relationship Id="rId11" Type="http://schemas.openxmlformats.org/officeDocument/2006/relationships/image" Target="../media/image39.emf"/><Relationship Id="rId5" Type="http://schemas.openxmlformats.org/officeDocument/2006/relationships/image" Target="../media/image33.emf"/><Relationship Id="rId10" Type="http://schemas.openxmlformats.org/officeDocument/2006/relationships/image" Target="../media/image38.emf"/><Relationship Id="rId4" Type="http://schemas.openxmlformats.org/officeDocument/2006/relationships/image" Target="../media/image32.emf"/><Relationship Id="rId9" Type="http://schemas.openxmlformats.org/officeDocument/2006/relationships/image" Target="../media/image3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t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524000" y="1"/>
            <a:ext cx="9144000" cy="1022351"/>
          </a:xfrm>
          <a:prstGeom prst="rect">
            <a:avLst/>
          </a:prstGeom>
          <a:solidFill>
            <a:srgbClr val="CDE8BB"/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0" y="7938"/>
            <a:ext cx="12192000" cy="1022351"/>
          </a:xfrm>
          <a:prstGeom prst="rect">
            <a:avLst/>
          </a:prstGeom>
          <a:solidFill>
            <a:srgbClr val="CDE8B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atin typeface="+mn-lt"/>
              </a:rPr>
              <a:t>Linking Heterogeneous Data: </a:t>
            </a:r>
          </a:p>
          <a:p>
            <a:pPr algn="ctr"/>
            <a:endParaRPr lang="en-US" sz="3200" dirty="0" err="1"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469406"/>
            <a:ext cx="7886700" cy="673099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+mn-lt"/>
              </a:rPr>
              <a:t>Connecting Specimens, Trees, Tools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13366" y="1278130"/>
            <a:ext cx="631081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0000FF"/>
                </a:solidFill>
              </a:rPr>
              <a:t>ABI Innovation:  </a:t>
            </a:r>
            <a:r>
              <a:rPr lang="en-US" sz="2800" dirty="0" err="1">
                <a:solidFill>
                  <a:srgbClr val="0000FF"/>
                </a:solidFill>
              </a:rPr>
              <a:t>BiotaPhy</a:t>
            </a:r>
            <a:r>
              <a:rPr lang="en-US" sz="2800" dirty="0">
                <a:solidFill>
                  <a:srgbClr val="0000FF"/>
                </a:solidFill>
              </a:rPr>
              <a:t> Project</a:t>
            </a:r>
          </a:p>
          <a:p>
            <a:pPr algn="ctr"/>
            <a:r>
              <a:rPr lang="en-US" sz="2800" dirty="0">
                <a:solidFill>
                  <a:srgbClr val="0000FF"/>
                </a:solidFill>
              </a:rPr>
              <a:t>Connecting resources </a:t>
            </a:r>
          </a:p>
          <a:p>
            <a:pPr algn="ctr"/>
            <a:r>
              <a:rPr lang="en-US" sz="2800" dirty="0">
                <a:solidFill>
                  <a:srgbClr val="0000FF"/>
                </a:solidFill>
              </a:rPr>
              <a:t>to enable large-scale biodiversity analyses</a:t>
            </a:r>
          </a:p>
          <a:p>
            <a:pPr algn="ctr"/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981200" y="2701437"/>
            <a:ext cx="822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D. Soltis, P. Soltis, J. Fortes, </a:t>
            </a:r>
          </a:p>
          <a:p>
            <a:pPr algn="ctr"/>
            <a:r>
              <a:rPr lang="en-US" sz="2400" dirty="0"/>
              <a:t> J. Beach, J. </a:t>
            </a:r>
            <a:r>
              <a:rPr lang="en-US" sz="2400" dirty="0" err="1"/>
              <a:t>Soberon</a:t>
            </a:r>
            <a:r>
              <a:rPr lang="en-US" sz="2400" dirty="0"/>
              <a:t>, S. Smith </a:t>
            </a:r>
          </a:p>
        </p:txBody>
      </p:sp>
      <p:pic>
        <p:nvPicPr>
          <p:cNvPr id="16" name="Picture 3" descr="head.gif"/>
          <p:cNvPicPr>
            <a:picLocks noChangeAspect="1"/>
          </p:cNvPicPr>
          <p:nvPr/>
        </p:nvPicPr>
        <p:blipFill>
          <a:blip r:embed="rId3"/>
          <a:srcRect t="7500" r="81158"/>
          <a:stretch>
            <a:fillRect/>
          </a:stretch>
        </p:blipFill>
        <p:spPr bwMode="auto">
          <a:xfrm>
            <a:off x="1668190" y="1426423"/>
            <a:ext cx="1013646" cy="962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https://www.idigbio.org/wiki/_media/idigbio_logo_rgb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1210" y="5544591"/>
            <a:ext cx="2047754" cy="63273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Open Tree of Life Avatol Logo v.2 with origin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47" b="51563"/>
          <a:stretch>
            <a:fillRect/>
          </a:stretch>
        </p:blipFill>
        <p:spPr bwMode="auto">
          <a:xfrm>
            <a:off x="1567966" y="5108613"/>
            <a:ext cx="2135686" cy="1504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16" descr="lifemapper logo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190" y="4051914"/>
            <a:ext cx="1980238" cy="75437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83033" y="4051914"/>
            <a:ext cx="1482298" cy="124634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47659" y="4125222"/>
            <a:ext cx="633621" cy="303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3659687" y="3641875"/>
            <a:ext cx="5197211" cy="2933476"/>
            <a:chOff x="2135686" y="3641875"/>
            <a:chExt cx="5197211" cy="2933476"/>
          </a:xfrm>
        </p:grpSpPr>
        <p:grpSp>
          <p:nvGrpSpPr>
            <p:cNvPr id="22" name="Group 21"/>
            <p:cNvGrpSpPr/>
            <p:nvPr/>
          </p:nvGrpSpPr>
          <p:grpSpPr>
            <a:xfrm>
              <a:off x="2135686" y="3641875"/>
              <a:ext cx="4790858" cy="2933476"/>
              <a:chOff x="2135686" y="3641875"/>
              <a:chExt cx="4790858" cy="2933476"/>
            </a:xfrm>
          </p:grpSpPr>
          <p:pic>
            <p:nvPicPr>
              <p:cNvPr id="23" name="image03.png" descr="workflows.png"/>
              <p:cNvPicPr/>
              <p:nvPr/>
            </p:nvPicPr>
            <p:blipFill rotWithShape="1">
              <a:blip r:embed="rId8"/>
              <a:srcRect l="58507" b="75542"/>
              <a:stretch/>
            </p:blipFill>
            <p:spPr>
              <a:xfrm>
                <a:off x="2135686" y="3641875"/>
                <a:ext cx="4790858" cy="2933476"/>
              </a:xfrm>
              <a:prstGeom prst="rect">
                <a:avLst/>
              </a:prstGeom>
              <a:ln/>
            </p:spPr>
          </p:pic>
          <p:sp>
            <p:nvSpPr>
              <p:cNvPr id="24" name="Rectangle 23"/>
              <p:cNvSpPr/>
              <p:nvPr/>
            </p:nvSpPr>
            <p:spPr>
              <a:xfrm>
                <a:off x="5323658" y="4125222"/>
                <a:ext cx="633621" cy="3038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5216978" y="4133594"/>
              <a:ext cx="21159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charset="0"/>
                  <a:ea typeface="Arial" charset="0"/>
                  <a:cs typeface="Arial" charset="0"/>
                </a:rPr>
                <a:t>Analytical Tools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6166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8969" y="0"/>
            <a:ext cx="9144000" cy="6858000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3503934" y="3863624"/>
            <a:ext cx="139064" cy="708305"/>
          </a:xfrm>
          <a:prstGeom prst="straightConnector1">
            <a:avLst/>
          </a:prstGeom>
          <a:ln w="254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5154" y="3412408"/>
            <a:ext cx="2062847" cy="2588342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609740" y="391913"/>
            <a:ext cx="7387782" cy="26177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Solving a Hybridization Puzzle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05152" y="5654501"/>
            <a:ext cx="156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solidFill>
                  <a:schemeClr val="bg1"/>
                </a:solidFill>
              </a:rPr>
              <a:t>Heuchera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636576" y="5654501"/>
            <a:ext cx="156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Mitella</a:t>
            </a:r>
            <a:endParaRPr lang="en-US" i="1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3642999" y="3343665"/>
            <a:ext cx="2843157" cy="391929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21143409">
            <a:off x="4278414" y="3034461"/>
            <a:ext cx="22276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cpDNA</a:t>
            </a:r>
            <a:r>
              <a:rPr lang="en-US" sz="2400" dirty="0">
                <a:solidFill>
                  <a:schemeClr val="bg1"/>
                </a:solidFill>
              </a:rPr>
              <a:t> capture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970" y="4217775"/>
            <a:ext cx="1359649" cy="171293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826898" y="6048853"/>
            <a:ext cx="156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Ryan Folk</a:t>
            </a:r>
          </a:p>
        </p:txBody>
      </p:sp>
    </p:spTree>
    <p:extLst>
      <p:ext uri="{BB962C8B-B14F-4D97-AF65-F5344CB8AC3E}">
        <p14:creationId xmlns:p14="http://schemas.microsoft.com/office/powerpoint/2010/main" val="1480342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24221" y="1927120"/>
            <a:ext cx="2467832" cy="30964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6401" y="1764649"/>
            <a:ext cx="4901573" cy="4112693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524000" y="142672"/>
            <a:ext cx="9144000" cy="119009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dirty="0"/>
              <a:t>Hybridization &amp; Ancestral Ecological Niche-Space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24222" y="5142675"/>
            <a:ext cx="156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Heuchera</a:t>
            </a:r>
            <a:endParaRPr lang="en-US" i="1" dirty="0"/>
          </a:p>
        </p:txBody>
      </p:sp>
      <p:sp>
        <p:nvSpPr>
          <p:cNvPr id="6" name="TextBox 5"/>
          <p:cNvSpPr txBox="1"/>
          <p:nvPr/>
        </p:nvSpPr>
        <p:spPr>
          <a:xfrm>
            <a:off x="3481491" y="5142674"/>
            <a:ext cx="156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Mitella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62895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21792" y="4112057"/>
            <a:ext cx="1580600" cy="20679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000" y="2028306"/>
            <a:ext cx="9144000" cy="18325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1164" y="1470625"/>
            <a:ext cx="8829675" cy="448192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5197102" y="3270611"/>
            <a:ext cx="9626" cy="827180"/>
          </a:xfrm>
          <a:prstGeom prst="straightConnector1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98112" y="6239289"/>
            <a:ext cx="156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Mitella</a:t>
            </a:r>
            <a:endParaRPr lang="en-US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1524001" y="6263352"/>
            <a:ext cx="156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Heuchera</a:t>
            </a:r>
            <a:endParaRPr lang="en-US" i="1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091836" y="529783"/>
            <a:ext cx="8008329" cy="428625"/>
          </a:xfrm>
        </p:spPr>
        <p:txBody>
          <a:bodyPr>
            <a:noAutofit/>
          </a:bodyPr>
          <a:lstStyle/>
          <a:p>
            <a:pPr algn="ctr"/>
            <a:r>
              <a:rPr lang="en-US" sz="4800" dirty="0"/>
              <a:t>Ancestral Niche Reconstruction </a:t>
            </a:r>
            <a:br>
              <a:rPr lang="en-US" sz="4800" dirty="0"/>
            </a:br>
            <a:endParaRPr lang="en-US" sz="48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1782" y="4083616"/>
            <a:ext cx="1759057" cy="221612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811194" y="5225059"/>
            <a:ext cx="156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Heuchera</a:t>
            </a:r>
            <a:endParaRPr lang="en-US" i="1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8001977" y="5594392"/>
            <a:ext cx="749805" cy="75911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945154" y="6488668"/>
            <a:ext cx="156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Ryan Folk</a:t>
            </a:r>
          </a:p>
        </p:txBody>
      </p:sp>
    </p:spTree>
    <p:extLst>
      <p:ext uri="{BB962C8B-B14F-4D97-AF65-F5344CB8AC3E}">
        <p14:creationId xmlns:p14="http://schemas.microsoft.com/office/powerpoint/2010/main" val="2237243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0255" y="233617"/>
            <a:ext cx="7886700" cy="99417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Spatial </a:t>
            </a:r>
            <a:r>
              <a:rPr lang="en-US" dirty="0" err="1"/>
              <a:t>Phylogenetics</a:t>
            </a:r>
            <a:br>
              <a:rPr lang="en-US" dirty="0"/>
            </a:br>
            <a:endParaRPr lang="en-US" dirty="0"/>
          </a:p>
        </p:txBody>
      </p:sp>
      <p:pic>
        <p:nvPicPr>
          <p:cNvPr id="7" name="image03.png" descr="workflows.png"/>
          <p:cNvPicPr/>
          <p:nvPr/>
        </p:nvPicPr>
        <p:blipFill rotWithShape="1">
          <a:blip r:embed="rId2"/>
          <a:srcRect l="58199" t="26925" b="36779"/>
          <a:stretch/>
        </p:blipFill>
        <p:spPr>
          <a:xfrm>
            <a:off x="2630906" y="1082843"/>
            <a:ext cx="6208295" cy="555859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215162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2303072" y="267028"/>
            <a:ext cx="6644972" cy="602582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sz="4000" b="0" dirty="0"/>
              <a:t>Phylogenetic Diversity (PD)</a:t>
            </a:r>
            <a:r>
              <a:rPr lang="en-US" sz="4000" b="0" dirty="0">
                <a:solidFill>
                  <a:srgbClr val="376092"/>
                </a:solidFill>
              </a:rPr>
              <a:t>:</a:t>
            </a:r>
          </a:p>
          <a:p>
            <a:r>
              <a:rPr lang="en-US" sz="4000" b="0" dirty="0">
                <a:solidFill>
                  <a:srgbClr val="376092"/>
                </a:solidFill>
              </a:rPr>
              <a:t>	how much of the Tree of 	Life is present in an area?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880027" y="2401564"/>
            <a:ext cx="306271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Oaks</a:t>
            </a:r>
          </a:p>
        </p:txBody>
      </p:sp>
      <p:pic>
        <p:nvPicPr>
          <p:cNvPr id="11" name="Picture 10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80028" y="2988642"/>
            <a:ext cx="826871" cy="495810"/>
          </a:xfrm>
          <a:prstGeom prst="rect">
            <a:avLst/>
          </a:prstGeom>
        </p:spPr>
      </p:pic>
      <p:pic>
        <p:nvPicPr>
          <p:cNvPr id="12" name="Picture 11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8037" y="2988642"/>
            <a:ext cx="826871" cy="495810"/>
          </a:xfrm>
          <a:prstGeom prst="rect">
            <a:avLst/>
          </a:prstGeom>
        </p:spPr>
      </p:pic>
      <p:pic>
        <p:nvPicPr>
          <p:cNvPr id="13" name="Picture 12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44907" y="2988642"/>
            <a:ext cx="826871" cy="495810"/>
          </a:xfrm>
          <a:prstGeom prst="rect">
            <a:avLst/>
          </a:prstGeom>
        </p:spPr>
      </p:pic>
      <p:pic>
        <p:nvPicPr>
          <p:cNvPr id="14" name="Picture 13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1778" y="2988642"/>
            <a:ext cx="826871" cy="495810"/>
          </a:xfrm>
          <a:prstGeom prst="rect">
            <a:avLst/>
          </a:prstGeom>
        </p:spPr>
      </p:pic>
      <p:pic>
        <p:nvPicPr>
          <p:cNvPr id="15" name="Picture 14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8648" y="2988642"/>
            <a:ext cx="826871" cy="495810"/>
          </a:xfrm>
          <a:prstGeom prst="rect">
            <a:avLst/>
          </a:prstGeom>
        </p:spPr>
      </p:pic>
      <p:pic>
        <p:nvPicPr>
          <p:cNvPr id="16" name="Picture 15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25519" y="2988642"/>
            <a:ext cx="826871" cy="495810"/>
          </a:xfrm>
          <a:prstGeom prst="rect">
            <a:avLst/>
          </a:prstGeom>
        </p:spPr>
      </p:pic>
      <p:pic>
        <p:nvPicPr>
          <p:cNvPr id="17" name="Picture 16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52389" y="2994992"/>
            <a:ext cx="826871" cy="495810"/>
          </a:xfrm>
          <a:prstGeom prst="rect">
            <a:avLst/>
          </a:prstGeom>
        </p:spPr>
      </p:pic>
      <p:pic>
        <p:nvPicPr>
          <p:cNvPr id="18" name="Picture 17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79260" y="2994992"/>
            <a:ext cx="826871" cy="495810"/>
          </a:xfrm>
          <a:prstGeom prst="rect">
            <a:avLst/>
          </a:prstGeom>
        </p:spPr>
      </p:pic>
      <p:pic>
        <p:nvPicPr>
          <p:cNvPr id="19" name="Picture 18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80028" y="3482754"/>
            <a:ext cx="826871" cy="495810"/>
          </a:xfrm>
          <a:prstGeom prst="rect">
            <a:avLst/>
          </a:prstGeom>
        </p:spPr>
      </p:pic>
      <p:pic>
        <p:nvPicPr>
          <p:cNvPr id="20" name="Picture 19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8037" y="3482754"/>
            <a:ext cx="826871" cy="495810"/>
          </a:xfrm>
          <a:prstGeom prst="rect">
            <a:avLst/>
          </a:prstGeom>
        </p:spPr>
      </p:pic>
      <p:pic>
        <p:nvPicPr>
          <p:cNvPr id="21" name="Picture 20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44907" y="3482754"/>
            <a:ext cx="826871" cy="495810"/>
          </a:xfrm>
          <a:prstGeom prst="rect">
            <a:avLst/>
          </a:prstGeom>
        </p:spPr>
      </p:pic>
      <p:pic>
        <p:nvPicPr>
          <p:cNvPr id="22" name="Picture 21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1778" y="3482754"/>
            <a:ext cx="826871" cy="495810"/>
          </a:xfrm>
          <a:prstGeom prst="rect">
            <a:avLst/>
          </a:prstGeom>
        </p:spPr>
      </p:pic>
      <p:pic>
        <p:nvPicPr>
          <p:cNvPr id="23" name="Picture 22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8648" y="3482754"/>
            <a:ext cx="826871" cy="495810"/>
          </a:xfrm>
          <a:prstGeom prst="rect">
            <a:avLst/>
          </a:prstGeom>
        </p:spPr>
      </p:pic>
      <p:pic>
        <p:nvPicPr>
          <p:cNvPr id="24" name="Picture 23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25519" y="3482754"/>
            <a:ext cx="826871" cy="495810"/>
          </a:xfrm>
          <a:prstGeom prst="rect">
            <a:avLst/>
          </a:prstGeom>
        </p:spPr>
      </p:pic>
      <p:pic>
        <p:nvPicPr>
          <p:cNvPr id="25" name="Picture 24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52389" y="3489104"/>
            <a:ext cx="826871" cy="495810"/>
          </a:xfrm>
          <a:prstGeom prst="rect">
            <a:avLst/>
          </a:prstGeom>
        </p:spPr>
      </p:pic>
      <p:pic>
        <p:nvPicPr>
          <p:cNvPr id="26" name="Picture 25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79260" y="3489104"/>
            <a:ext cx="826871" cy="49581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2913551" y="4171950"/>
            <a:ext cx="306271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Vs.</a:t>
            </a:r>
          </a:p>
        </p:txBody>
      </p:sp>
      <p:pic>
        <p:nvPicPr>
          <p:cNvPr id="40" name="Picture 39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65428" y="4574179"/>
            <a:ext cx="826871" cy="495810"/>
          </a:xfrm>
          <a:prstGeom prst="rect">
            <a:avLst/>
          </a:prstGeom>
        </p:spPr>
      </p:pic>
      <p:pic>
        <p:nvPicPr>
          <p:cNvPr id="42" name="Picture 41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39992" y="4574179"/>
            <a:ext cx="826871" cy="495810"/>
          </a:xfrm>
          <a:prstGeom prst="rect">
            <a:avLst/>
          </a:prstGeom>
        </p:spPr>
      </p:pic>
      <p:pic>
        <p:nvPicPr>
          <p:cNvPr id="44" name="Picture 43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93733" y="4580529"/>
            <a:ext cx="826871" cy="495810"/>
          </a:xfrm>
          <a:prstGeom prst="rect">
            <a:avLst/>
          </a:prstGeom>
        </p:spPr>
      </p:pic>
      <p:pic>
        <p:nvPicPr>
          <p:cNvPr id="46" name="Picture 45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32510" y="5068291"/>
            <a:ext cx="826871" cy="495810"/>
          </a:xfrm>
          <a:prstGeom prst="rect">
            <a:avLst/>
          </a:prstGeom>
        </p:spPr>
      </p:pic>
      <p:pic>
        <p:nvPicPr>
          <p:cNvPr id="50" name="Picture 49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39992" y="5068291"/>
            <a:ext cx="826871" cy="49581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4292" y="4219354"/>
            <a:ext cx="752475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9380" y="5068291"/>
            <a:ext cx="1085850" cy="914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2298" y="4219355"/>
            <a:ext cx="861183" cy="8569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6863" y="4219355"/>
            <a:ext cx="826871" cy="8489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2757" y="5068291"/>
            <a:ext cx="857250" cy="914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20007" y="5068291"/>
            <a:ext cx="704850" cy="9144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67680" y="5066593"/>
            <a:ext cx="685800" cy="91440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38970" y="5053894"/>
            <a:ext cx="807541" cy="656127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77422" y="5066594"/>
            <a:ext cx="664682" cy="664682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6767" y="4219355"/>
            <a:ext cx="708660" cy="885825"/>
          </a:xfrm>
          <a:prstGeom prst="rect">
            <a:avLst/>
          </a:prstGeom>
        </p:spPr>
      </p:pic>
      <p:pic>
        <p:nvPicPr>
          <p:cNvPr id="56" name="Picture 55" descr="oak-tree.jp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77421" y="4637944"/>
            <a:ext cx="826871" cy="49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636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anhandlePointOnAlpha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3025" y="2394066"/>
            <a:ext cx="4848945" cy="4848945"/>
          </a:xfrm>
          <a:prstGeom prst="rect">
            <a:avLst/>
          </a:prstGeom>
        </p:spPr>
      </p:pic>
      <p:sp>
        <p:nvSpPr>
          <p:cNvPr id="3" name="Right Arrow 2"/>
          <p:cNvSpPr/>
          <p:nvPr/>
        </p:nvSpPr>
        <p:spPr>
          <a:xfrm rot="19936603">
            <a:off x="5442526" y="3161523"/>
            <a:ext cx="701238" cy="387300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TextBox 5"/>
          <p:cNvSpPr txBox="1"/>
          <p:nvPr/>
        </p:nvSpPr>
        <p:spPr>
          <a:xfrm>
            <a:off x="2733033" y="2024733"/>
            <a:ext cx="34589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Species list at each pixel</a:t>
            </a:r>
          </a:p>
          <a:p>
            <a:r>
              <a:rPr lang="en-US" sz="2100" dirty="0"/>
              <a:t>Generated from niche models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58395" y="4702350"/>
            <a:ext cx="25956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8,045 pixels/communities</a:t>
            </a:r>
          </a:p>
          <a:p>
            <a:endParaRPr lang="en-US" dirty="0"/>
          </a:p>
          <a:p>
            <a:r>
              <a:rPr lang="en-US" dirty="0"/>
              <a:t>16 km</a:t>
            </a:r>
            <a:r>
              <a:rPr lang="en-US" baseline="30000" dirty="0"/>
              <a:t>2</a:t>
            </a:r>
            <a:r>
              <a:rPr lang="en-US" dirty="0"/>
              <a:t> per pixel</a:t>
            </a:r>
          </a:p>
        </p:txBody>
      </p:sp>
      <p:pic>
        <p:nvPicPr>
          <p:cNvPr id="9" name="Picture 8" descr="florida_tree_phylogram.pdf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176" t="5914" r="8532" b="6610"/>
          <a:stretch/>
        </p:blipFill>
        <p:spPr>
          <a:xfrm rot="20511983">
            <a:off x="6162197" y="1170407"/>
            <a:ext cx="3611190" cy="3792604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1830028" y="277404"/>
            <a:ext cx="8837972" cy="46066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ctr"/>
            <a:r>
              <a:rPr lang="en-US" sz="4000" b="0" dirty="0"/>
              <a:t>Phylogenetic Diversity (PD) in Florida </a:t>
            </a:r>
          </a:p>
          <a:p>
            <a:pPr algn="ctr"/>
            <a:r>
              <a:rPr lang="en-US" sz="4000" b="0" dirty="0"/>
              <a:t>with Hand Curated Tree</a:t>
            </a:r>
          </a:p>
        </p:txBody>
      </p:sp>
    </p:spTree>
    <p:extLst>
      <p:ext uri="{BB962C8B-B14F-4D97-AF65-F5344CB8AC3E}">
        <p14:creationId xmlns:p14="http://schemas.microsoft.com/office/powerpoint/2010/main" val="219517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llPlants.Additive.PD.absolute.pdf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675" b="10074"/>
          <a:stretch/>
        </p:blipFill>
        <p:spPr>
          <a:xfrm>
            <a:off x="2427431" y="1481771"/>
            <a:ext cx="7040657" cy="5157332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593724" y="156512"/>
            <a:ext cx="8229600" cy="80344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Phylogenetic Diversity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08037" y="5942627"/>
            <a:ext cx="4921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PD = proportion of tree present in cell</a:t>
            </a:r>
          </a:p>
        </p:txBody>
      </p:sp>
    </p:spTree>
    <p:extLst>
      <p:ext uri="{BB962C8B-B14F-4D97-AF65-F5344CB8AC3E}">
        <p14:creationId xmlns:p14="http://schemas.microsoft.com/office/powerpoint/2010/main" val="1573279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1516" y="183483"/>
            <a:ext cx="7886700" cy="99417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PD – Genera of China Angiosperms</a:t>
            </a:r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b="48628"/>
          <a:stretch/>
        </p:blipFill>
        <p:spPr>
          <a:xfrm>
            <a:off x="2543677" y="962527"/>
            <a:ext cx="6848977" cy="558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372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2D3C8-ADE9-FD4B-904B-3D95FCE55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50240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Biotaphy</a:t>
            </a:r>
            <a:r>
              <a:rPr lang="en-US" dirty="0"/>
              <a:t> 2: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FFC75-7557-AA42-919A-6E4B7038F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462" y="2141537"/>
            <a:ext cx="11899075" cy="4351338"/>
          </a:xfrm>
        </p:spPr>
        <p:txBody>
          <a:bodyPr/>
          <a:lstStyle/>
          <a:p>
            <a:r>
              <a:rPr lang="en-US" dirty="0" err="1"/>
              <a:t>BiotaPhy</a:t>
            </a:r>
            <a:r>
              <a:rPr lang="en-US" dirty="0"/>
              <a:t> Platform: community biodiversity gateway for data- intensive science</a:t>
            </a:r>
          </a:p>
          <a:p>
            <a:endParaRPr lang="en-US" dirty="0"/>
          </a:p>
          <a:p>
            <a:r>
              <a:rPr lang="en-US" dirty="0"/>
              <a:t>Increase accessibility and use of Open Tree of Life, </a:t>
            </a:r>
            <a:r>
              <a:rPr lang="en-US" dirty="0" err="1"/>
              <a:t>iDigBio</a:t>
            </a:r>
            <a:r>
              <a:rPr lang="en-US" dirty="0"/>
              <a:t>, and </a:t>
            </a:r>
            <a:r>
              <a:rPr lang="en-US" dirty="0" err="1"/>
              <a:t>Lifemapper</a:t>
            </a:r>
            <a:endParaRPr lang="en-US" dirty="0"/>
          </a:p>
          <a:p>
            <a:endParaRPr lang="en-US" dirty="0"/>
          </a:p>
          <a:p>
            <a:r>
              <a:rPr lang="en-US" dirty="0"/>
              <a:t>A sustainable, long-term, biodiversity community infrastructure </a:t>
            </a:r>
          </a:p>
          <a:p>
            <a:endParaRPr lang="en-US" dirty="0"/>
          </a:p>
          <a:p>
            <a:r>
              <a:rPr lang="en-US" dirty="0"/>
              <a:t>Workshops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697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90A5C-0781-4047-8CE0-8011175A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1680" y="365125"/>
            <a:ext cx="4262120" cy="1325563"/>
          </a:xfrm>
        </p:spPr>
        <p:txBody>
          <a:bodyPr/>
          <a:lstStyle/>
          <a:p>
            <a:pPr algn="ctr"/>
            <a:r>
              <a:rPr lang="en-US" dirty="0" err="1"/>
              <a:t>Biotaphy</a:t>
            </a:r>
            <a:r>
              <a:rPr lang="en-US" dirty="0"/>
              <a:t> 2</a:t>
            </a:r>
            <a:br>
              <a:rPr lang="en-US" dirty="0"/>
            </a:br>
            <a:r>
              <a:rPr lang="en-US" dirty="0"/>
              <a:t>Workflows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819FE0-62CD-4442-9EAC-DD55A0E2E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878" y="0"/>
            <a:ext cx="5890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441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Title 1"/>
          <p:cNvSpPr>
            <a:spLocks noGrp="1"/>
          </p:cNvSpPr>
          <p:nvPr>
            <p:ph type="title"/>
          </p:nvPr>
        </p:nvSpPr>
        <p:spPr bwMode="auto">
          <a:xfrm>
            <a:off x="4655026" y="207754"/>
            <a:ext cx="6172200" cy="42862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 fontScale="90000"/>
          </a:bodyPr>
          <a:lstStyle/>
          <a:p>
            <a:r>
              <a:rPr lang="en-US" dirty="0">
                <a:latin typeface="Helvetica" charset="0"/>
                <a:cs typeface="Helvetica" charset="0"/>
              </a:rPr>
              <a:t>Label </a:t>
            </a:r>
            <a:r>
              <a:rPr lang="en-US" sz="5300" dirty="0">
                <a:latin typeface="Helvetica" charset="0"/>
                <a:cs typeface="Helvetica" charset="0"/>
              </a:rPr>
              <a:t>Data</a:t>
            </a:r>
          </a:p>
        </p:txBody>
      </p:sp>
      <p:pic>
        <p:nvPicPr>
          <p:cNvPr id="104450" name="Picture 3" descr="139652a1-size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997" y="971680"/>
            <a:ext cx="4254004" cy="6131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270595" y="2055018"/>
            <a:ext cx="6172200" cy="352544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ambria"/>
                <a:ea typeface="+mn-ea"/>
                <a:cs typeface="Cambri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ambria"/>
                <a:ea typeface="+mn-ea"/>
                <a:cs typeface="Cambri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ambria"/>
                <a:ea typeface="+mn-ea"/>
                <a:cs typeface="Cambri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ambria"/>
                <a:ea typeface="+mn-ea"/>
                <a:cs typeface="Cambri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Scientific name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Date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Collector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Location – state, county, </a:t>
            </a:r>
          </a:p>
          <a:p>
            <a:pPr marL="0" indent="0">
              <a:buNone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	specific site, </a:t>
            </a:r>
          </a:p>
          <a:p>
            <a:pPr marL="0" indent="0">
              <a:buNone/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	GPS coordinates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Associated species</a:t>
            </a:r>
          </a:p>
          <a:p>
            <a:pPr>
              <a:defRPr/>
            </a:pP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4452" name="Oval 6"/>
          <p:cNvSpPr>
            <a:spLocks noChangeArrowheads="1"/>
          </p:cNvSpPr>
          <p:nvPr/>
        </p:nvSpPr>
        <p:spPr bwMode="auto">
          <a:xfrm>
            <a:off x="8866735" y="5510617"/>
            <a:ext cx="1296591" cy="1015603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34275" y="4135455"/>
            <a:ext cx="1036320" cy="0"/>
          </a:xfrm>
          <a:prstGeom prst="straightConnector1">
            <a:avLst/>
          </a:prstGeom>
          <a:ln w="254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6965777"/>
      </p:ext>
    </p:extLst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1"/>
          <a:stretch/>
        </p:blipFill>
        <p:spPr>
          <a:xfrm rot="5400000">
            <a:off x="3178865" y="-389945"/>
            <a:ext cx="5777071" cy="9086803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1" y="1"/>
            <a:ext cx="9086801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>
                <a:latin typeface="+mn-lt"/>
              </a:rPr>
              <a:t>BiotaPhy</a:t>
            </a:r>
            <a:r>
              <a:rPr lang="en-US" sz="4000" dirty="0">
                <a:latin typeface="+mn-lt"/>
              </a:rPr>
              <a:t>:  </a:t>
            </a:r>
            <a:br>
              <a:rPr lang="en-US" sz="4000" dirty="0">
                <a:latin typeface="+mn-lt"/>
              </a:rPr>
            </a:br>
            <a:r>
              <a:rPr lang="en-US" sz="4000" dirty="0">
                <a:latin typeface="+mn-lt"/>
              </a:rPr>
              <a:t>Web Interface for Integrative Analysis</a:t>
            </a:r>
          </a:p>
        </p:txBody>
      </p:sp>
    </p:spTree>
    <p:extLst>
      <p:ext uri="{BB962C8B-B14F-4D97-AF65-F5344CB8AC3E}">
        <p14:creationId xmlns:p14="http://schemas.microsoft.com/office/powerpoint/2010/main" val="39899408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1" y="1"/>
            <a:ext cx="9086801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>
                <a:latin typeface="+mn-lt"/>
              </a:rPr>
              <a:t>BiotaPhy</a:t>
            </a:r>
            <a:r>
              <a:rPr lang="en-US" sz="4000" dirty="0">
                <a:latin typeface="+mn-lt"/>
              </a:rPr>
              <a:t>:  </a:t>
            </a:r>
            <a:br>
              <a:rPr lang="en-US" sz="4000" dirty="0">
                <a:latin typeface="+mn-lt"/>
              </a:rPr>
            </a:br>
            <a:r>
              <a:rPr lang="en-US" sz="4000" dirty="0">
                <a:latin typeface="+mn-lt"/>
              </a:rPr>
              <a:t>Web Interface for Integrative Analysis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447483"/>
            <a:ext cx="9144000" cy="476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103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760" y="1023020"/>
            <a:ext cx="6012408" cy="547891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766007" y="156262"/>
            <a:ext cx="21596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Trees</a:t>
            </a:r>
          </a:p>
        </p:txBody>
      </p:sp>
      <p:pic>
        <p:nvPicPr>
          <p:cNvPr id="5" name="Picture 4" descr="Open Tree of Life Avatol Logo v.2 with origin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29642" y="128931"/>
            <a:ext cx="3490198" cy="2459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5667838" y="3244334"/>
            <a:ext cx="856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da </a:t>
            </a:r>
            <a:r>
              <a:rPr lang="en-US" dirty="0" err="1"/>
              <a:t>shu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4089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2300" y="584407"/>
            <a:ext cx="8422105" cy="857250"/>
          </a:xfrm>
        </p:spPr>
        <p:txBody>
          <a:bodyPr>
            <a:noAutofit/>
          </a:bodyPr>
          <a:lstStyle/>
          <a:p>
            <a:pPr algn="ctr"/>
            <a:r>
              <a:rPr lang="en-US" sz="4800" dirty="0" err="1"/>
              <a:t>Lifemapper</a:t>
            </a:r>
            <a:r>
              <a:rPr lang="en-US" sz="4800" dirty="0"/>
              <a:t>:</a:t>
            </a:r>
            <a:br>
              <a:rPr lang="en-US" sz="4800" dirty="0"/>
            </a:br>
            <a:r>
              <a:rPr lang="en-US" sz="4800" dirty="0"/>
              <a:t>Species Distribution Modeling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7741710" y="3379813"/>
            <a:ext cx="2397969" cy="1940308"/>
            <a:chOff x="7290572" y="2977736"/>
            <a:chExt cx="2320373" cy="1512508"/>
          </a:xfrm>
        </p:grpSpPr>
        <p:pic>
          <p:nvPicPr>
            <p:cNvPr id="13" name="Picture 12" descr="mapwithpatchesversion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90572" y="2977736"/>
              <a:ext cx="1710773" cy="902908"/>
            </a:xfrm>
            <a:prstGeom prst="rect">
              <a:avLst/>
            </a:prstGeom>
          </p:spPr>
        </p:pic>
        <p:pic>
          <p:nvPicPr>
            <p:cNvPr id="20" name="Picture 19" descr="mapwithpatchesversion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42972" y="3130136"/>
              <a:ext cx="1710773" cy="902908"/>
            </a:xfrm>
            <a:prstGeom prst="rect">
              <a:avLst/>
            </a:prstGeom>
          </p:spPr>
        </p:pic>
        <p:pic>
          <p:nvPicPr>
            <p:cNvPr id="21" name="Picture 20" descr="mapwithpatchesversion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5372" y="3282536"/>
              <a:ext cx="1710773" cy="902908"/>
            </a:xfrm>
            <a:prstGeom prst="rect">
              <a:avLst/>
            </a:prstGeom>
          </p:spPr>
        </p:pic>
        <p:pic>
          <p:nvPicPr>
            <p:cNvPr id="22" name="Picture 21" descr="mapwithpatchesversion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47772" y="3434936"/>
              <a:ext cx="1710773" cy="902908"/>
            </a:xfrm>
            <a:prstGeom prst="rect">
              <a:avLst/>
            </a:prstGeom>
          </p:spPr>
        </p:pic>
        <p:pic>
          <p:nvPicPr>
            <p:cNvPr id="23" name="Picture 22" descr="mapwithpatchesversion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172" y="3587336"/>
              <a:ext cx="1710773" cy="902908"/>
            </a:xfrm>
            <a:prstGeom prst="rect">
              <a:avLst/>
            </a:prstGeom>
          </p:spPr>
        </p:pic>
      </p:grpSp>
      <p:sp>
        <p:nvSpPr>
          <p:cNvPr id="19" name="Right Arrow 18"/>
          <p:cNvSpPr/>
          <p:nvPr/>
        </p:nvSpPr>
        <p:spPr>
          <a:xfrm>
            <a:off x="6963379" y="3729176"/>
            <a:ext cx="700430" cy="310739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8" name="Group 7"/>
          <p:cNvGrpSpPr/>
          <p:nvPr/>
        </p:nvGrpSpPr>
        <p:grpSpPr>
          <a:xfrm>
            <a:off x="2851470" y="2319642"/>
            <a:ext cx="2731902" cy="3931903"/>
            <a:chOff x="260581" y="1829364"/>
            <a:chExt cx="3368317" cy="4868492"/>
          </a:xfrm>
        </p:grpSpPr>
        <p:pic>
          <p:nvPicPr>
            <p:cNvPr id="14" name="Picture 13" descr="mapwithdotsmall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581" y="1829364"/>
              <a:ext cx="1511208" cy="797582"/>
            </a:xfrm>
            <a:prstGeom prst="rect">
              <a:avLst/>
            </a:prstGeom>
          </p:spPr>
        </p:pic>
        <p:grpSp>
          <p:nvGrpSpPr>
            <p:cNvPr id="3" name="Group 2"/>
            <p:cNvGrpSpPr/>
            <p:nvPr/>
          </p:nvGrpSpPr>
          <p:grpSpPr>
            <a:xfrm>
              <a:off x="629461" y="1899330"/>
              <a:ext cx="1960400" cy="1562241"/>
              <a:chOff x="529477" y="1128051"/>
              <a:chExt cx="4935675" cy="3933234"/>
            </a:xfrm>
          </p:grpSpPr>
          <p:pic>
            <p:nvPicPr>
              <p:cNvPr id="4" name="Picture 3" descr="lotus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9477" y="3229376"/>
                <a:ext cx="2145864" cy="1831909"/>
              </a:xfrm>
              <a:prstGeom prst="rect">
                <a:avLst/>
              </a:prstGeom>
            </p:spPr>
          </p:pic>
          <p:pic>
            <p:nvPicPr>
              <p:cNvPr id="5" name="Picture 4" descr="wolf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53268" y="2186252"/>
                <a:ext cx="2145864" cy="1831909"/>
              </a:xfrm>
              <a:prstGeom prst="rect">
                <a:avLst/>
              </a:prstGeom>
            </p:spPr>
          </p:pic>
          <p:pic>
            <p:nvPicPr>
              <p:cNvPr id="6" name="Picture 5" descr="snake_big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9288" y="1128051"/>
                <a:ext cx="2145864" cy="1831909"/>
              </a:xfrm>
              <a:prstGeom prst="rect">
                <a:avLst/>
              </a:prstGeom>
            </p:spPr>
          </p:pic>
        </p:grpSp>
        <p:pic>
          <p:nvPicPr>
            <p:cNvPr id="9" name="Picture 8" descr="IPCC-Logo.jp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9090" y="4489061"/>
              <a:ext cx="1015943" cy="1423574"/>
            </a:xfrm>
            <a:prstGeom prst="rect">
              <a:avLst/>
            </a:prstGeom>
          </p:spPr>
        </p:pic>
        <p:sp>
          <p:nvSpPr>
            <p:cNvPr id="17" name="Right Arrow 16"/>
            <p:cNvSpPr/>
            <p:nvPr/>
          </p:nvSpPr>
          <p:spPr>
            <a:xfrm rot="2160000">
              <a:off x="2424649" y="3170326"/>
              <a:ext cx="1204249" cy="414318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8" name="Right Arrow 17"/>
            <p:cNvSpPr/>
            <p:nvPr/>
          </p:nvSpPr>
          <p:spPr>
            <a:xfrm rot="19080000">
              <a:off x="2275413" y="4738183"/>
              <a:ext cx="1325265" cy="414318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pic>
          <p:nvPicPr>
            <p:cNvPr id="7" name="Picture 6" descr="climate3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341" y="5241032"/>
              <a:ext cx="1980896" cy="1100497"/>
            </a:xfrm>
            <a:prstGeom prst="rect">
              <a:avLst/>
            </a:prstGeom>
          </p:spPr>
        </p:pic>
        <p:pic>
          <p:nvPicPr>
            <p:cNvPr id="16" name="Picture 15" descr="hicks_jars.png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7572" y="2902535"/>
              <a:ext cx="1122289" cy="1122289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379994" y="3931633"/>
              <a:ext cx="2374566" cy="3715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Species Occurrence Data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68592" y="6326294"/>
              <a:ext cx="1942834" cy="3715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Environmental Data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8043109" y="4511359"/>
            <a:ext cx="141461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Predicted Habitat</a:t>
            </a:r>
          </a:p>
        </p:txBody>
      </p:sp>
      <p:pic>
        <p:nvPicPr>
          <p:cNvPr id="29" name="Picture 28" descr="world_logo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534" y="3267355"/>
            <a:ext cx="1317639" cy="135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85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1"/>
            <a:ext cx="12192000" cy="1022351"/>
          </a:xfrm>
          <a:prstGeom prst="rect">
            <a:avLst/>
          </a:prstGeom>
          <a:solidFill>
            <a:srgbClr val="CDE8BB"/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2840" y="144753"/>
            <a:ext cx="7886700" cy="67309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Connecting Specimens, Trees, Tools</a:t>
            </a:r>
          </a:p>
        </p:txBody>
      </p:sp>
      <p:pic>
        <p:nvPicPr>
          <p:cNvPr id="10" name="image03.png" descr="workflows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765357" y="1298575"/>
            <a:ext cx="4953000" cy="5264150"/>
          </a:xfrm>
          <a:prstGeom prst="rect">
            <a:avLst/>
          </a:prstGeom>
          <a:ln/>
        </p:spPr>
      </p:pic>
      <p:sp>
        <p:nvSpPr>
          <p:cNvPr id="3" name="TextBox 2"/>
          <p:cNvSpPr txBox="1"/>
          <p:nvPr/>
        </p:nvSpPr>
        <p:spPr>
          <a:xfrm>
            <a:off x="1524000" y="1419307"/>
            <a:ext cx="2822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5 Possible Workflows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26146" y="5005348"/>
            <a:ext cx="14099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charset="0"/>
                <a:ea typeface="Arial" charset="0"/>
                <a:cs typeface="Arial" charset="0"/>
              </a:rPr>
              <a:t>Analytical Tools</a:t>
            </a:r>
          </a:p>
        </p:txBody>
      </p:sp>
      <p:pic>
        <p:nvPicPr>
          <p:cNvPr id="19" name="image03.png" descr="workflows.png">
            <a:extLst>
              <a:ext uri="{FF2B5EF4-FFF2-40B4-BE49-F238E27FC236}">
                <a16:creationId xmlns:a16="http://schemas.microsoft.com/office/drawing/2014/main" id="{14F5044B-FA76-4640-9B27-8BD149C67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07" b="75542"/>
          <a:stretch>
            <a:fillRect/>
          </a:stretch>
        </p:blipFill>
        <p:spPr bwMode="auto">
          <a:xfrm>
            <a:off x="336312" y="3641578"/>
            <a:ext cx="3288830" cy="2031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0F5C11E-C628-8749-9BB9-0AB3EF5ACF1F}"/>
              </a:ext>
            </a:extLst>
          </p:cNvPr>
          <p:cNvSpPr txBox="1"/>
          <p:nvPr/>
        </p:nvSpPr>
        <p:spPr>
          <a:xfrm>
            <a:off x="2557858" y="3167351"/>
            <a:ext cx="648816" cy="1005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F609D0-2491-2E4F-A83B-7C6DCDE49E47}"/>
              </a:ext>
            </a:extLst>
          </p:cNvPr>
          <p:cNvSpPr txBox="1"/>
          <p:nvPr/>
        </p:nvSpPr>
        <p:spPr>
          <a:xfrm>
            <a:off x="2435938" y="3990254"/>
            <a:ext cx="21159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charset="0"/>
                <a:ea typeface="Arial" charset="0"/>
                <a:cs typeface="Arial" charset="0"/>
              </a:rPr>
              <a:t>Analytical Tools</a:t>
            </a:r>
          </a:p>
        </p:txBody>
      </p:sp>
    </p:spTree>
    <p:extLst>
      <p:ext uri="{BB962C8B-B14F-4D97-AF65-F5344CB8AC3E}">
        <p14:creationId xmlns:p14="http://schemas.microsoft.com/office/powerpoint/2010/main" val="1218113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1"/>
          <a:stretch/>
        </p:blipFill>
        <p:spPr>
          <a:xfrm rot="5400000">
            <a:off x="2864630" y="-1046968"/>
            <a:ext cx="6808177" cy="1070863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1" y="1"/>
            <a:ext cx="9086801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>
                <a:latin typeface="+mn-lt"/>
              </a:rPr>
              <a:t>BiotaPhy</a:t>
            </a:r>
            <a:r>
              <a:rPr lang="en-US" sz="4000" dirty="0">
                <a:latin typeface="+mn-lt"/>
              </a:rPr>
              <a:t>:  </a:t>
            </a:r>
            <a:br>
              <a:rPr lang="en-US" sz="4000" dirty="0">
                <a:latin typeface="+mn-lt"/>
              </a:rPr>
            </a:br>
            <a:r>
              <a:rPr lang="en-US" sz="4000" dirty="0">
                <a:latin typeface="+mn-lt"/>
              </a:rPr>
              <a:t>Web Interface for Integrative Analysis</a:t>
            </a:r>
          </a:p>
        </p:txBody>
      </p:sp>
    </p:spTree>
    <p:extLst>
      <p:ext uri="{BB962C8B-B14F-4D97-AF65-F5344CB8AC3E}">
        <p14:creationId xmlns:p14="http://schemas.microsoft.com/office/powerpoint/2010/main" val="2911505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1" y="1"/>
            <a:ext cx="9086801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>
                <a:latin typeface="+mn-lt"/>
              </a:rPr>
              <a:t>BiotaPhy</a:t>
            </a:r>
            <a:r>
              <a:rPr lang="en-US" sz="4000" dirty="0">
                <a:latin typeface="+mn-lt"/>
              </a:rPr>
              <a:t>:  </a:t>
            </a:r>
            <a:br>
              <a:rPr lang="en-US" sz="4000" dirty="0">
                <a:latin typeface="+mn-lt"/>
              </a:rPr>
            </a:br>
            <a:r>
              <a:rPr lang="en-US" sz="4000" dirty="0">
                <a:latin typeface="+mn-lt"/>
              </a:rPr>
              <a:t>Web Interface for Integrative Analysis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10" y="1447482"/>
            <a:ext cx="10409570" cy="542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257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23ED4-0E61-E74E-B8CF-143C89B93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Font typeface="Times New Roman" charset="0"/>
              <a:buNone/>
              <a:defRPr/>
            </a:pPr>
            <a:r>
              <a:rPr lang="en-US" dirty="0"/>
              <a:t>Connecting Trees, Specimens, Tools</a:t>
            </a:r>
          </a:p>
        </p:txBody>
      </p:sp>
      <p:pic>
        <p:nvPicPr>
          <p:cNvPr id="99331" name="image03.png" descr="workflows.png">
            <a:extLst>
              <a:ext uri="{FF2B5EF4-FFF2-40B4-BE49-F238E27FC236}">
                <a16:creationId xmlns:a16="http://schemas.microsoft.com/office/drawing/2014/main" id="{CEA2B5A3-6E09-E045-BE72-6627FD8DA5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2" r="42168" b="60304"/>
          <a:stretch>
            <a:fillRect/>
          </a:stretch>
        </p:blipFill>
        <p:spPr bwMode="auto">
          <a:xfrm>
            <a:off x="3657600" y="2133600"/>
            <a:ext cx="64008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8E5568-C6EA-EA44-9C92-6C4C888EF8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077200" y="6356351"/>
            <a:ext cx="2133600" cy="365125"/>
          </a:xfr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eaLnBrk="0">
              <a:tabLst>
                <a:tab pos="449263" algn="l"/>
                <a:tab pos="898525" algn="l"/>
                <a:tab pos="1347788" algn="l"/>
                <a:tab pos="179705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eaLnBrk="0">
              <a:tabLst>
                <a:tab pos="449263" algn="l"/>
                <a:tab pos="898525" algn="l"/>
                <a:tab pos="1347788" algn="l"/>
                <a:tab pos="179705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>
              <a:tabLst>
                <a:tab pos="449263" algn="l"/>
                <a:tab pos="898525" algn="l"/>
                <a:tab pos="1347788" algn="l"/>
                <a:tab pos="179705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>
              <a:tabLst>
                <a:tab pos="449263" algn="l"/>
                <a:tab pos="898525" algn="l"/>
                <a:tab pos="1347788" algn="l"/>
                <a:tab pos="179705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>
              <a:tabLst>
                <a:tab pos="449263" algn="l"/>
                <a:tab pos="898525" algn="l"/>
                <a:tab pos="1347788" algn="l"/>
                <a:tab pos="179705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2" charset="0"/>
              <a:tabLst>
                <a:tab pos="449263" algn="l"/>
                <a:tab pos="898525" algn="l"/>
                <a:tab pos="1347788" algn="l"/>
                <a:tab pos="179705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2" charset="0"/>
              <a:tabLst>
                <a:tab pos="449263" algn="l"/>
                <a:tab pos="898525" algn="l"/>
                <a:tab pos="1347788" algn="l"/>
                <a:tab pos="179705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2" charset="0"/>
              <a:tabLst>
                <a:tab pos="449263" algn="l"/>
                <a:tab pos="898525" algn="l"/>
                <a:tab pos="1347788" algn="l"/>
                <a:tab pos="179705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2" charset="0"/>
              <a:tabLst>
                <a:tab pos="449263" algn="l"/>
                <a:tab pos="898525" algn="l"/>
                <a:tab pos="1347788" algn="l"/>
                <a:tab pos="179705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/>
            <a:fld id="{DB1D8AA4-0365-F743-93BB-E203B5751E92}" type="slidenum">
              <a:rPr lang="en-US" altLang="en-US" sz="1800">
                <a:solidFill>
                  <a:srgbClr val="262626"/>
                </a:solidFill>
                <a:latin typeface="Calibri" panose="020F0502020204030204" pitchFamily="34" charset="0"/>
              </a:rPr>
              <a:pPr eaLnBrk="1"/>
              <a:t>8</a:t>
            </a:fld>
            <a:endParaRPr lang="en-US" altLang="en-US" sz="1800">
              <a:solidFill>
                <a:srgbClr val="262626"/>
              </a:solidFill>
              <a:latin typeface="Calibri" panose="020F0502020204030204" pitchFamily="34" charset="0"/>
            </a:endParaRPr>
          </a:p>
        </p:txBody>
      </p:sp>
      <p:pic>
        <p:nvPicPr>
          <p:cNvPr id="99333" name="image03.png" descr="workflows.png">
            <a:extLst>
              <a:ext uri="{FF2B5EF4-FFF2-40B4-BE49-F238E27FC236}">
                <a16:creationId xmlns:a16="http://schemas.microsoft.com/office/drawing/2014/main" id="{032E019B-56FF-AB41-B4B1-265F082C0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07" b="75542"/>
          <a:stretch>
            <a:fillRect/>
          </a:stretch>
        </p:blipFill>
        <p:spPr bwMode="auto">
          <a:xfrm>
            <a:off x="684214" y="3054866"/>
            <a:ext cx="259080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4" name="TextBox 5">
            <a:extLst>
              <a:ext uri="{FF2B5EF4-FFF2-40B4-BE49-F238E27FC236}">
                <a16:creationId xmlns:a16="http://schemas.microsoft.com/office/drawing/2014/main" id="{AAB58BD7-D3F9-B94E-9CE9-8B7D86649A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1" y="6096000"/>
            <a:ext cx="13128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en-US" sz="2000"/>
              <a:t>C. Hinchliff</a:t>
            </a:r>
          </a:p>
        </p:txBody>
      </p:sp>
      <p:sp>
        <p:nvSpPr>
          <p:cNvPr id="8" name="Text Box 2">
            <a:extLst>
              <a:ext uri="{FF2B5EF4-FFF2-40B4-BE49-F238E27FC236}">
                <a16:creationId xmlns:a16="http://schemas.microsoft.com/office/drawing/2014/main" id="{2D29235E-C86B-7D4F-9D44-52C9719418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7350" y="79376"/>
            <a:ext cx="6399530" cy="895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66168" rIns="90000" bIns="45000"/>
          <a:lstStyle>
            <a:lvl1pPr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492625" algn="l"/>
                <a:tab pos="4941888" algn="l"/>
                <a:tab pos="5391150" algn="l"/>
                <a:tab pos="5840413" algn="l"/>
                <a:tab pos="6289675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1pPr>
            <a:lvl2pPr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492625" algn="l"/>
                <a:tab pos="4941888" algn="l"/>
                <a:tab pos="5391150" algn="l"/>
                <a:tab pos="5840413" algn="l"/>
                <a:tab pos="6289675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2pPr>
            <a:lvl3pPr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492625" algn="l"/>
                <a:tab pos="4941888" algn="l"/>
                <a:tab pos="5391150" algn="l"/>
                <a:tab pos="5840413" algn="l"/>
                <a:tab pos="6289675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3pPr>
            <a:lvl4pPr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492625" algn="l"/>
                <a:tab pos="4941888" algn="l"/>
                <a:tab pos="5391150" algn="l"/>
                <a:tab pos="5840413" algn="l"/>
                <a:tab pos="6289675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4pPr>
            <a:lvl5pPr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492625" algn="l"/>
                <a:tab pos="4941888" algn="l"/>
                <a:tab pos="5391150" algn="l"/>
                <a:tab pos="5840413" algn="l"/>
                <a:tab pos="6289675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492625" algn="l"/>
                <a:tab pos="4941888" algn="l"/>
                <a:tab pos="5391150" algn="l"/>
                <a:tab pos="5840413" algn="l"/>
                <a:tab pos="6289675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492625" algn="l"/>
                <a:tab pos="4941888" algn="l"/>
                <a:tab pos="5391150" algn="l"/>
                <a:tab pos="5840413" algn="l"/>
                <a:tab pos="6289675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492625" algn="l"/>
                <a:tab pos="4941888" algn="l"/>
                <a:tab pos="5391150" algn="l"/>
                <a:tab pos="5840413" algn="l"/>
                <a:tab pos="6289675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719138" algn="l"/>
                <a:tab pos="1079500" algn="l"/>
                <a:tab pos="1438275" algn="l"/>
                <a:tab pos="1798638" algn="l"/>
                <a:tab pos="2159000" algn="l"/>
                <a:tab pos="2519363" algn="l"/>
                <a:tab pos="2878138" algn="l"/>
                <a:tab pos="3238500" algn="l"/>
                <a:tab pos="3598863" algn="l"/>
                <a:tab pos="3959225" algn="l"/>
                <a:tab pos="4319588" algn="l"/>
                <a:tab pos="4492625" algn="l"/>
                <a:tab pos="4941888" algn="l"/>
                <a:tab pos="5391150" algn="l"/>
                <a:tab pos="5840413" algn="l"/>
                <a:tab pos="6289675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9pPr>
          </a:lstStyle>
          <a:p>
            <a:pPr algn="ctr">
              <a:buFont typeface="Times New Roman" charset="0"/>
              <a:buNone/>
              <a:defRPr/>
            </a:pPr>
            <a:r>
              <a:rPr lang="en-US" sz="3600" dirty="0">
                <a:solidFill>
                  <a:schemeClr val="tx1"/>
                </a:solidFill>
                <a:cs typeface="Arial" charset="0"/>
              </a:rPr>
              <a:t>Ancestral Niche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FD134B-555C-E045-90F5-30CF1D2C756B}"/>
              </a:ext>
            </a:extLst>
          </p:cNvPr>
          <p:cNvSpPr txBox="1"/>
          <p:nvPr/>
        </p:nvSpPr>
        <p:spPr>
          <a:xfrm>
            <a:off x="2397760" y="2702560"/>
            <a:ext cx="590550" cy="7924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DF2831-AD41-6447-BD31-54A112EA8339}"/>
              </a:ext>
            </a:extLst>
          </p:cNvPr>
          <p:cNvSpPr txBox="1"/>
          <p:nvPr/>
        </p:nvSpPr>
        <p:spPr>
          <a:xfrm>
            <a:off x="2397760" y="3248819"/>
            <a:ext cx="21159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charset="0"/>
                <a:ea typeface="Arial" charset="0"/>
                <a:cs typeface="Arial" charset="0"/>
              </a:rPr>
              <a:t>Analytical Tools</a:t>
            </a:r>
          </a:p>
        </p:txBody>
      </p:sp>
    </p:spTree>
    <p:extLst>
      <p:ext uri="{BB962C8B-B14F-4D97-AF65-F5344CB8AC3E}">
        <p14:creationId xmlns:p14="http://schemas.microsoft.com/office/powerpoint/2010/main" val="1890659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655" y="888177"/>
            <a:ext cx="6215063" cy="514350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51833" y="1155058"/>
            <a:ext cx="4014166" cy="3891170"/>
          </a:xfrm>
        </p:spPr>
        <p:txBody>
          <a:bodyPr>
            <a:normAutofit/>
          </a:bodyPr>
          <a:lstStyle/>
          <a:p>
            <a:r>
              <a:rPr lang="en-US" dirty="0"/>
              <a:t>Temperature variables (e.g., </a:t>
            </a:r>
            <a:r>
              <a:rPr lang="en-US" b="1" dirty="0"/>
              <a:t>mean annual temperature</a:t>
            </a:r>
            <a:r>
              <a:rPr lang="en-US" dirty="0"/>
              <a:t>) suggest a temperate origin...</a:t>
            </a:r>
          </a:p>
          <a:p>
            <a:r>
              <a:rPr lang="en-US" dirty="0"/>
              <a:t>Shifts out of a state are rare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124621" y="4258588"/>
            <a:ext cx="317210" cy="216730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940326" y="3736774"/>
            <a:ext cx="655982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50" b="1" dirty="0"/>
              <a:t>Hot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25419" y="6491247"/>
            <a:ext cx="715617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50" b="1" dirty="0"/>
              <a:t>Cold</a:t>
            </a:r>
          </a:p>
        </p:txBody>
      </p:sp>
      <p:sp>
        <p:nvSpPr>
          <p:cNvPr id="10" name="Text Box 3"/>
          <p:cNvSpPr txBox="1">
            <a:spLocks noChangeArrowheads="1"/>
          </p:cNvSpPr>
          <p:nvPr/>
        </p:nvSpPr>
        <p:spPr bwMode="auto">
          <a:xfrm>
            <a:off x="1557186" y="241847"/>
            <a:ext cx="566978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ctr"/>
            <a:r>
              <a:rPr lang="en-US" sz="3600" dirty="0" err="1">
                <a:latin typeface="+mj-lt"/>
              </a:rPr>
              <a:t>Saxifragales</a:t>
            </a:r>
            <a:r>
              <a:rPr lang="en-US" sz="3600" dirty="0">
                <a:latin typeface="+mj-lt"/>
              </a:rPr>
              <a:t>: Ancestral Niche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5021" y="4391581"/>
            <a:ext cx="1023077" cy="12889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495021" y="5645757"/>
            <a:ext cx="156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Ryan Folk</a:t>
            </a:r>
          </a:p>
        </p:txBody>
      </p:sp>
    </p:spTree>
    <p:extLst>
      <p:ext uri="{BB962C8B-B14F-4D97-AF65-F5344CB8AC3E}">
        <p14:creationId xmlns:p14="http://schemas.microsoft.com/office/powerpoint/2010/main" val="2431599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557</Words>
  <Application>Microsoft Macintosh PowerPoint</Application>
  <PresentationFormat>Widescreen</PresentationFormat>
  <Paragraphs>95</Paragraphs>
  <Slides>21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Helvetica</vt:lpstr>
      <vt:lpstr>Times New Roman</vt:lpstr>
      <vt:lpstr>Office Theme</vt:lpstr>
      <vt:lpstr>Connecting Specimens, Trees, Tools</vt:lpstr>
      <vt:lpstr>Label Data</vt:lpstr>
      <vt:lpstr>PowerPoint Presentation</vt:lpstr>
      <vt:lpstr>Lifemapper: Species Distribution Modeling</vt:lpstr>
      <vt:lpstr>Connecting Specimens, Trees, Tools</vt:lpstr>
      <vt:lpstr>BiotaPhy:   Web Interface for Integrative Analysis</vt:lpstr>
      <vt:lpstr>BiotaPhy:   Web Interface for Integrative Analysis</vt:lpstr>
      <vt:lpstr>Connecting Trees, Specimens, Tools</vt:lpstr>
      <vt:lpstr>PowerPoint Presentation</vt:lpstr>
      <vt:lpstr>Solving a Hybridization Puzzle</vt:lpstr>
      <vt:lpstr>PowerPoint Presentation</vt:lpstr>
      <vt:lpstr>Ancestral Niche Reconstruction  </vt:lpstr>
      <vt:lpstr>Spatial Phylogenetics </vt:lpstr>
      <vt:lpstr>PowerPoint Presentation</vt:lpstr>
      <vt:lpstr>PowerPoint Presentation</vt:lpstr>
      <vt:lpstr>Phylogenetic Diversity</vt:lpstr>
      <vt:lpstr>PD – Genera of China Angiosperms</vt:lpstr>
      <vt:lpstr>Biotaphy 2: Goals</vt:lpstr>
      <vt:lpstr>Biotaphy 2 Workflows</vt:lpstr>
      <vt:lpstr>BiotaPhy:   Web Interface for Integrative Analysis</vt:lpstr>
      <vt:lpstr>BiotaPhy:   Web Interface for Integrative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BiotaPhy:  Connect Trees, Specimens, Distribution Modeling, Tools</dc:title>
  <dc:creator>Microsoft Office User</dc:creator>
  <cp:lastModifiedBy>Microsoft Office User</cp:lastModifiedBy>
  <cp:revision>16</cp:revision>
  <dcterms:created xsi:type="dcterms:W3CDTF">2020-01-03T18:53:59Z</dcterms:created>
  <dcterms:modified xsi:type="dcterms:W3CDTF">2020-07-31T12:59:03Z</dcterms:modified>
</cp:coreProperties>
</file>

<file path=docProps/thumbnail.jpeg>
</file>